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809" r:id="rId2"/>
    <p:sldMasterId id="2147483812" r:id="rId3"/>
  </p:sldMasterIdLst>
  <p:notesMasterIdLst>
    <p:notesMasterId r:id="rId19"/>
  </p:notesMasterIdLst>
  <p:handoutMasterIdLst>
    <p:handoutMasterId r:id="rId20"/>
  </p:handoutMasterIdLst>
  <p:sldIdLst>
    <p:sldId id="319" r:id="rId4"/>
    <p:sldId id="321" r:id="rId5"/>
    <p:sldId id="320" r:id="rId6"/>
    <p:sldId id="305" r:id="rId7"/>
    <p:sldId id="322" r:id="rId8"/>
    <p:sldId id="323" r:id="rId9"/>
    <p:sldId id="324" r:id="rId10"/>
    <p:sldId id="310" r:id="rId11"/>
    <p:sldId id="325" r:id="rId12"/>
    <p:sldId id="326" r:id="rId13"/>
    <p:sldId id="302" r:id="rId14"/>
    <p:sldId id="313" r:id="rId15"/>
    <p:sldId id="314" r:id="rId16"/>
    <p:sldId id="312" r:id="rId17"/>
    <p:sldId id="327" r:id="rId18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5E9B"/>
    <a:srgbClr val="352949"/>
    <a:srgbClr val="99A9C9"/>
    <a:srgbClr val="43619D"/>
    <a:srgbClr val="4865A0"/>
    <a:srgbClr val="46639D"/>
    <a:srgbClr val="5671A4"/>
    <a:srgbClr val="655D97"/>
    <a:srgbClr val="C8C5E2"/>
    <a:srgbClr val="011F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4" autoAdjust="0"/>
    <p:restoredTop sz="92773" autoAdjust="0"/>
  </p:normalViewPr>
  <p:slideViewPr>
    <p:cSldViewPr>
      <p:cViewPr varScale="1">
        <p:scale>
          <a:sx n="63" d="100"/>
          <a:sy n="63" d="100"/>
        </p:scale>
        <p:origin x="1208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288"/>
    </p:cViewPr>
  </p:sorterViewPr>
  <p:notesViewPr>
    <p:cSldViewPr>
      <p:cViewPr varScale="1">
        <p:scale>
          <a:sx n="53" d="100"/>
          <a:sy n="53" d="100"/>
        </p:scale>
        <p:origin x="-2640" y="-90"/>
      </p:cViewPr>
      <p:guideLst>
        <p:guide orient="horz" pos="3223"/>
        <p:guide pos="223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r>
              <a:rPr lang="de-DE" dirty="0"/>
              <a:t>Weitergabe oder Vervielfältigung nur mit Genehmigung des Autors</a:t>
            </a:r>
          </a:p>
        </p:txBody>
      </p:sp>
      <p:sp>
        <p:nvSpPr>
          <p:cNvPr id="1187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187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955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fld id="{89F6080D-010B-4BB8-A880-C44531D4C9A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pic>
        <p:nvPicPr>
          <p:cNvPr id="23557" name="Picture 6" descr="logo_v6-na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713" y="61913"/>
            <a:ext cx="18446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6007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1955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955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fld id="{0C6D6275-D5B4-459A-B2A3-212CA60D230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71972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Start">
    <p:bg>
      <p:bgPr>
        <a:solidFill>
          <a:srgbClr val="011F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83568" y="1412776"/>
            <a:ext cx="7772400" cy="930027"/>
          </a:xfrm>
          <a:prstGeom prst="rect">
            <a:avLst/>
          </a:prstGeom>
        </p:spPr>
        <p:txBody>
          <a:bodyPr anchor="ctr"/>
          <a:lstStyle>
            <a:lvl1pPr algn="ctr">
              <a:defRPr sz="4400" b="1" cap="none" baseline="0">
                <a:solidFill>
                  <a:schemeClr val="bg1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74440" y="6093296"/>
            <a:ext cx="4617640" cy="564083"/>
          </a:xfrm>
        </p:spPr>
        <p:txBody>
          <a:bodyPr anchor="t"/>
          <a:lstStyle>
            <a:lvl1pPr marL="0" indent="0" algn="l">
              <a:buNone/>
              <a:defRPr sz="2000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 err="1"/>
              <a:t>Presenter</a:t>
            </a:r>
            <a:r>
              <a:rPr lang="de-DE" dirty="0"/>
              <a:t> Name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4213" y="2781300"/>
            <a:ext cx="7772400" cy="935038"/>
          </a:xfrm>
        </p:spPr>
        <p:txBody>
          <a:bodyPr/>
          <a:lstStyle>
            <a:lvl1pPr marL="0" indent="0" algn="ctr">
              <a:buNone/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5949280"/>
            <a:ext cx="784893" cy="68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6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443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560" y="2498973"/>
            <a:ext cx="7772400" cy="1362075"/>
          </a:xfrm>
          <a:prstGeom prst="rect">
            <a:avLst/>
          </a:prstGeom>
          <a:solidFill>
            <a:srgbClr val="99A9C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3600" b="1" cap="none" baseline="0">
                <a:solidFill>
                  <a:srgbClr val="352949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3568" y="4509120"/>
            <a:ext cx="7772400" cy="1500187"/>
          </a:xfrm>
        </p:spPr>
        <p:txBody>
          <a:bodyPr anchor="t"/>
          <a:lstStyle>
            <a:lvl1pPr marL="0" indent="0" algn="ctr">
              <a:buNone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2636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560" y="2498973"/>
            <a:ext cx="7772400" cy="1362075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228600" dist="101600" dir="2700000" sx="103000" sy="103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 cap="none" baseline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3568" y="4509120"/>
            <a:ext cx="7772400" cy="1500187"/>
          </a:xfrm>
        </p:spPr>
        <p:txBody>
          <a:bodyPr/>
          <a:lstStyle>
            <a:lvl1pPr marL="0" indent="0" algn="ctr">
              <a:buNone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5776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 Standard"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916832"/>
            <a:ext cx="8640960" cy="4392488"/>
          </a:xfrm>
        </p:spPr>
        <p:txBody>
          <a:bodyPr/>
          <a:lstStyle>
            <a:lvl1pPr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 defTabSz="444500">
              <a:buFont typeface="Arial" pitchFamily="34" charset="0"/>
              <a:buChar char="•"/>
              <a:tabLst>
                <a:tab pos="355600" algn="l"/>
                <a:tab pos="7620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405E9B"/>
          </a:solidFill>
        </p:spPr>
        <p:txBody>
          <a:bodyPr lIns="360000" anchor="ctr"/>
          <a:lstStyle>
            <a:lvl1pPr algn="l">
              <a:defRPr sz="3600" b="0">
                <a:solidFill>
                  <a:srgbClr val="C8C5E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45896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844824"/>
            <a:ext cx="4248472" cy="4464496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 typeface="Arial" pitchFamily="34" charset="0"/>
              <a:buChar char="•"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4008" y="1844824"/>
            <a:ext cx="4248472" cy="4464496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 typeface="Arial" pitchFamily="34" charset="0"/>
              <a:buChar char="•"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405E9B"/>
          </a:solidFill>
        </p:spPr>
        <p:txBody>
          <a:bodyPr lIns="360000" anchor="ctr"/>
          <a:lstStyle>
            <a:lvl1pPr algn="l">
              <a:defRPr sz="3600" b="0">
                <a:solidFill>
                  <a:srgbClr val="C8C5E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25667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ows">
    <p:bg>
      <p:bgPr>
        <a:solidFill>
          <a:srgbClr val="405E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916832"/>
            <a:ext cx="8640960" cy="2160240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4149080"/>
            <a:ext cx="8640960" cy="2160240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 typeface="Arial" pitchFamily="34" charset="0"/>
              <a:buChar char="•"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405E9B"/>
          </a:solidFill>
        </p:spPr>
        <p:txBody>
          <a:bodyPr lIns="360000" anchor="ctr"/>
          <a:lstStyle>
            <a:lvl1pPr algn="l">
              <a:defRPr sz="3600" b="0">
                <a:solidFill>
                  <a:srgbClr val="C8C5E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80773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405E9B"/>
          </a:solidFill>
        </p:spPr>
        <p:txBody>
          <a:bodyPr lIns="360000" anchor="ctr"/>
          <a:lstStyle>
            <a:lvl1pPr algn="l">
              <a:defRPr sz="3600" b="0">
                <a:solidFill>
                  <a:srgbClr val="C8C5E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3943203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werShel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251520" y="260648"/>
            <a:ext cx="8640960" cy="6336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945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528" y="1700808"/>
            <a:ext cx="8229600" cy="2088232"/>
          </a:xfrm>
          <a:prstGeom prst="rect">
            <a:avLst/>
          </a:prstGeom>
        </p:spPr>
        <p:txBody>
          <a:bodyPr/>
          <a:lstStyle>
            <a:lvl1pPr>
              <a:defRPr sz="12000" b="1">
                <a:solidFill>
                  <a:srgbClr val="011F5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/>
              <a:t>DEMO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4221087"/>
            <a:ext cx="8208963" cy="2160241"/>
          </a:xfrm>
        </p:spPr>
        <p:txBody>
          <a:bodyPr/>
          <a:lstStyle>
            <a:lvl1pPr algn="ctr">
              <a:defRPr baseline="0">
                <a:solidFill>
                  <a:srgbClr val="17175D"/>
                </a:solidFill>
              </a:defRPr>
            </a:lvl1pPr>
          </a:lstStyle>
          <a:p>
            <a:pPr lvl="0"/>
            <a:r>
              <a:rPr lang="en-US" dirty="0"/>
              <a:t>Description of demo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96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2" name="Rechteck 21"/>
          <p:cNvSpPr/>
          <p:nvPr userDrawn="1"/>
        </p:nvSpPr>
        <p:spPr bwMode="auto">
          <a:xfrm>
            <a:off x="0" y="6000750"/>
            <a:ext cx="9144000" cy="8572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126980" name="Text Box 4"/>
          <p:cNvSpPr txBox="1">
            <a:spLocks noChangeArrowheads="1"/>
          </p:cNvSpPr>
          <p:nvPr/>
        </p:nvSpPr>
        <p:spPr bwMode="auto">
          <a:xfrm>
            <a:off x="2362200" y="381000"/>
            <a:ext cx="563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de-DE" sz="2400">
              <a:solidFill>
                <a:schemeClr val="tx1"/>
              </a:solidFill>
              <a:effectLst/>
            </a:endParaRPr>
          </a:p>
        </p:txBody>
      </p:sp>
      <p:sp>
        <p:nvSpPr>
          <p:cNvPr id="126983" name="Rectangle 7"/>
          <p:cNvSpPr>
            <a:spLocks noChangeArrowheads="1"/>
          </p:cNvSpPr>
          <p:nvPr/>
        </p:nvSpPr>
        <p:spPr bwMode="auto">
          <a:xfrm>
            <a:off x="533400" y="76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0" hangingPunct="0">
              <a:defRPr/>
            </a:pPr>
            <a:endParaRPr lang="de-DE" sz="1200" i="1">
              <a:solidFill>
                <a:schemeClr val="tx1"/>
              </a:solidFill>
              <a:effectLst/>
            </a:endParaRPr>
          </a:p>
        </p:txBody>
      </p:sp>
      <p:sp>
        <p:nvSpPr>
          <p:cNvPr id="2055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0663" y="1268760"/>
            <a:ext cx="8694737" cy="4427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6989" name="Text Box 13"/>
          <p:cNvSpPr txBox="1">
            <a:spLocks noChangeArrowheads="1"/>
          </p:cNvSpPr>
          <p:nvPr/>
        </p:nvSpPr>
        <p:spPr bwMode="auto">
          <a:xfrm>
            <a:off x="2362200" y="381000"/>
            <a:ext cx="563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de-DE" sz="2400">
              <a:solidFill>
                <a:schemeClr val="tx1"/>
              </a:solidFill>
              <a:effectLst/>
            </a:endParaRP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6078162"/>
            <a:ext cx="784893" cy="68496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4" r:id="rId2"/>
    <p:sldLayoutId id="2147483807" r:id="rId3"/>
    <p:sldLayoutId id="2147483803" r:id="rId4"/>
    <p:sldLayoutId id="2147483801" r:id="rId5"/>
    <p:sldLayoutId id="2147483808" r:id="rId6"/>
    <p:sldLayoutId id="2147483799" r:id="rId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528" y="332656"/>
            <a:ext cx="8496944" cy="6120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6078162"/>
            <a:ext cx="784893" cy="68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43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9842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10" Type="http://schemas.openxmlformats.org/officeDocument/2006/relationships/image" Target="../media/image12.gif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10" Type="http://schemas.openxmlformats.org/officeDocument/2006/relationships/image" Target="../media/image13.gif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0" y="6393575"/>
            <a:ext cx="9144000" cy="464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472" y="6618715"/>
            <a:ext cx="216024" cy="210606"/>
          </a:xfrm>
          <a:prstGeom prst="rect">
            <a:avLst/>
          </a:prstGeom>
        </p:spPr>
      </p:pic>
      <p:sp>
        <p:nvSpPr>
          <p:cNvPr id="17" name="Rechteck 16"/>
          <p:cNvSpPr/>
          <p:nvPr/>
        </p:nvSpPr>
        <p:spPr>
          <a:xfrm>
            <a:off x="0" y="0"/>
            <a:ext cx="9144000" cy="6540797"/>
          </a:xfrm>
          <a:prstGeom prst="rect">
            <a:avLst/>
          </a:prstGeom>
          <a:solidFill>
            <a:srgbClr val="011F5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88640"/>
            <a:ext cx="2160240" cy="2160416"/>
          </a:xfrm>
          <a:prstGeom prst="rect">
            <a:avLst/>
          </a:prstGeom>
        </p:spPr>
      </p:pic>
      <p:sp>
        <p:nvSpPr>
          <p:cNvPr id="4" name="Titel 1"/>
          <p:cNvSpPr txBox="1">
            <a:spLocks/>
          </p:cNvSpPr>
          <p:nvPr/>
        </p:nvSpPr>
        <p:spPr>
          <a:xfrm>
            <a:off x="755576" y="2925032"/>
            <a:ext cx="7704856" cy="20881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Build an immutable application infrastructure with Nano Server, PowerShell DSC, and the</a:t>
            </a:r>
          </a:p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release pipeline </a:t>
            </a:r>
            <a:endParaRPr lang="de-DE" sz="3600" dirty="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971600" y="5589240"/>
            <a:ext cx="7772400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 sz="2400" dirty="0">
                <a:solidFill>
                  <a:schemeClr val="bg1"/>
                </a:solidFill>
                <a:effectLst/>
                <a:latin typeface="+mn-lt"/>
              </a:rPr>
              <a:t>Ravikanth Chaganti</a:t>
            </a: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4355976" y="1922037"/>
            <a:ext cx="643878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2017</a:t>
            </a:r>
            <a:endParaRPr lang="de-DE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358" y="6631618"/>
            <a:ext cx="1274481" cy="1848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22" y="6640190"/>
            <a:ext cx="502533" cy="167657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96" y="6490644"/>
            <a:ext cx="1048245" cy="466748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80" y="6504881"/>
            <a:ext cx="876550" cy="438275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082" y="6663423"/>
            <a:ext cx="787735" cy="121190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0" y="6393575"/>
            <a:ext cx="9144000" cy="464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11F5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1"/>
          <p:cNvSpPr txBox="1">
            <a:spLocks/>
          </p:cNvSpPr>
          <p:nvPr/>
        </p:nvSpPr>
        <p:spPr>
          <a:xfrm>
            <a:off x="681471" y="2410824"/>
            <a:ext cx="7704856" cy="17469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Hands-On JEA</a:t>
            </a:r>
            <a:endParaRPr lang="de-DE" sz="3600" dirty="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" name="Titel 1"/>
          <p:cNvSpPr txBox="1">
            <a:spLocks/>
          </p:cNvSpPr>
          <p:nvPr/>
        </p:nvSpPr>
        <p:spPr>
          <a:xfrm>
            <a:off x="755576" y="3356991"/>
            <a:ext cx="7772400" cy="33724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+mn-lt"/>
              </a:rPr>
              <a:t>We want to give you the chance to introduce and advertise yourself. Use the space inside this text box with a bio, picture, personal email, as you like.</a:t>
            </a:r>
          </a:p>
          <a:p>
            <a:pPr algn="ctr" fontAlgn="auto"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effectLst/>
              <a:latin typeface="+mn-lt"/>
            </a:endParaRPr>
          </a:p>
          <a:p>
            <a:pPr algn="ctr" fontAlgn="auto"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+mn-lt"/>
              </a:rPr>
              <a:t>This is strictly personal, do not abuse as free advertisement for your employer or other 3</a:t>
            </a:r>
            <a:r>
              <a:rPr lang="en-US" sz="2400" baseline="30000" dirty="0">
                <a:solidFill>
                  <a:schemeClr val="bg1"/>
                </a:solidFill>
                <a:effectLst/>
                <a:latin typeface="+mn-lt"/>
              </a:rPr>
              <a:t>rd</a:t>
            </a:r>
            <a:r>
              <a:rPr lang="en-US" sz="2400" dirty="0">
                <a:solidFill>
                  <a:schemeClr val="bg1"/>
                </a:solidFill>
                <a:effectLst/>
                <a:latin typeface="+mn-lt"/>
              </a:rPr>
              <a:t> party.</a:t>
            </a:r>
          </a:p>
          <a:p>
            <a:pPr algn="ctr" fontAlgn="auto">
              <a:spcAft>
                <a:spcPts val="0"/>
              </a:spcAft>
            </a:pPr>
            <a:endParaRPr lang="de-DE" sz="2400" dirty="0">
              <a:solidFill>
                <a:schemeClr val="bg1"/>
              </a:solidFill>
              <a:effectLst/>
              <a:latin typeface="+mn-lt"/>
            </a:endParaRPr>
          </a:p>
          <a:p>
            <a:pPr algn="ctr" fontAlgn="auto">
              <a:spcAft>
                <a:spcPts val="0"/>
              </a:spcAft>
            </a:pP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While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you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can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say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that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you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are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working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for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company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ABC,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you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cannot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say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that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ABC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is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a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wonderful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company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providing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the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worlds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‘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best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services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for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XYZ.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While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you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can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show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your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email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address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, do not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use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a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company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generic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email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address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like sales@xyz.com</a:t>
            </a:r>
            <a:endParaRPr lang="en-US" sz="1800" dirty="0"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481052"/>
            <a:ext cx="1537311" cy="13415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F6E1ED-7E3D-4E2D-9E97-753A601764D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88" y="3309802"/>
            <a:ext cx="7956376" cy="341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426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The </a:t>
            </a:r>
            <a:r>
              <a:rPr lang="de-DE" dirty="0" err="1"/>
              <a:t>password</a:t>
            </a:r>
            <a:r>
              <a:rPr lang="de-DE" dirty="0"/>
              <a:t> </a:t>
            </a:r>
            <a:r>
              <a:rPr lang="de-DE" dirty="0" err="1"/>
              <a:t>oracle</a:t>
            </a:r>
            <a:endParaRPr lang="de-DE" dirty="0"/>
          </a:p>
          <a:p>
            <a:endParaRPr lang="de-DE" dirty="0"/>
          </a:p>
          <a:p>
            <a:r>
              <a:rPr lang="de-DE" dirty="0"/>
              <a:t>Ask a remote </a:t>
            </a:r>
            <a:r>
              <a:rPr lang="de-DE" dirty="0" err="1"/>
              <a:t>endpoint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encrypted</a:t>
            </a:r>
            <a:r>
              <a:rPr lang="de-DE" dirty="0"/>
              <a:t> </a:t>
            </a:r>
            <a:r>
              <a:rPr lang="de-DE" dirty="0" err="1"/>
              <a:t>service</a:t>
            </a:r>
            <a:r>
              <a:rPr lang="de-DE" dirty="0"/>
              <a:t> </a:t>
            </a:r>
            <a:r>
              <a:rPr lang="de-DE" dirty="0" err="1"/>
              <a:t>account</a:t>
            </a:r>
            <a:r>
              <a:rPr lang="de-DE" dirty="0"/>
              <a:t> </a:t>
            </a:r>
            <a:r>
              <a:rPr lang="de-DE" dirty="0" err="1"/>
              <a:t>passwords</a:t>
            </a:r>
            <a:r>
              <a:rPr lang="de-DE" dirty="0"/>
              <a:t>, </a:t>
            </a:r>
            <a:r>
              <a:rPr lang="de-DE" dirty="0" err="1"/>
              <a:t>connection</a:t>
            </a:r>
            <a:r>
              <a:rPr lang="de-DE" dirty="0"/>
              <a:t> </a:t>
            </a:r>
            <a:r>
              <a:rPr lang="de-DE" dirty="0" err="1"/>
              <a:t>strings</a:t>
            </a:r>
            <a:r>
              <a:rPr lang="de-DE" dirty="0"/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277610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Summary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JEA is a cool feature</a:t>
            </a:r>
          </a:p>
          <a:p>
            <a:r>
              <a:rPr lang="de-DE" dirty="0" err="1"/>
              <a:t>Adds</a:t>
            </a:r>
            <a:r>
              <a:rPr lang="de-DE" dirty="0"/>
              <a:t> RBAC to </a:t>
            </a:r>
            <a:r>
              <a:rPr lang="de-DE" dirty="0" err="1"/>
              <a:t>anything</a:t>
            </a:r>
            <a:endParaRPr lang="de-DE" dirty="0"/>
          </a:p>
          <a:p>
            <a:r>
              <a:rPr lang="de-DE" dirty="0"/>
              <a:t>Can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purposes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972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Now</a:t>
            </a:r>
            <a:r>
              <a:rPr lang="de-DE" dirty="0"/>
              <a:t>: 15 min break</a:t>
            </a:r>
          </a:p>
          <a:p>
            <a:endParaRPr lang="de-DE" dirty="0"/>
          </a:p>
          <a:p>
            <a:r>
              <a:rPr lang="de-DE" dirty="0"/>
              <a:t>Grab a </a:t>
            </a:r>
            <a:r>
              <a:rPr lang="de-DE" dirty="0" err="1"/>
              <a:t>coffee</a:t>
            </a:r>
            <a:endParaRPr lang="de-DE" dirty="0"/>
          </a:p>
          <a:p>
            <a:r>
              <a:rPr lang="de-DE" dirty="0" err="1"/>
              <a:t>Stay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enjoy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de-DE" dirty="0"/>
          </a:p>
          <a:p>
            <a:r>
              <a:rPr lang="de-DE" dirty="0"/>
              <a:t>Change </a:t>
            </a:r>
            <a:r>
              <a:rPr lang="de-DE" dirty="0" err="1"/>
              <a:t>track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switch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room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Ask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meet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in a </a:t>
            </a:r>
            <a:r>
              <a:rPr lang="de-DE" dirty="0" err="1"/>
              <a:t>breakout</a:t>
            </a:r>
            <a:r>
              <a:rPr lang="de-DE" dirty="0"/>
              <a:t> </a:t>
            </a:r>
            <a:r>
              <a:rPr lang="de-DE" dirty="0" err="1"/>
              <a:t>session</a:t>
            </a:r>
            <a:r>
              <a:rPr lang="de-DE" dirty="0"/>
              <a:t> </a:t>
            </a:r>
            <a:r>
              <a:rPr lang="de-DE" dirty="0" err="1"/>
              <a:t>room</a:t>
            </a:r>
            <a:r>
              <a:rPr lang="de-DE" dirty="0"/>
              <a:t> </a:t>
            </a:r>
            <a:r>
              <a:rPr lang="de-DE" dirty="0" err="1"/>
              <a:t>afterwards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339731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Questions</a:t>
            </a:r>
            <a:r>
              <a:rPr lang="de-DE" dirty="0"/>
              <a:t>?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440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de-DE" dirty="0"/>
              <a:t>PS C:\Users\japete&gt; </a:t>
            </a:r>
            <a:r>
              <a:rPr lang="de-DE" dirty="0" err="1"/>
              <a:t>Get-Introduction</a:t>
            </a: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r>
              <a:rPr lang="de-DE" dirty="0"/>
              <a:t>Name			: Jan-Hendrik Peters</a:t>
            </a:r>
          </a:p>
          <a:p>
            <a:pPr marL="457200" lvl="1" indent="0">
              <a:buNone/>
            </a:pPr>
            <a:r>
              <a:rPr lang="de-DE" dirty="0"/>
              <a:t>Born				: 1987-01-24</a:t>
            </a:r>
          </a:p>
          <a:p>
            <a:pPr marL="457200" lvl="1" indent="0">
              <a:buNone/>
            </a:pPr>
            <a:r>
              <a:rPr lang="de-DE" dirty="0"/>
              <a:t>Profession		: Premier Field Engineer @ Microsoft Germany</a:t>
            </a:r>
          </a:p>
          <a:p>
            <a:pPr marL="457200" lvl="1" indent="0">
              <a:buNone/>
            </a:pPr>
            <a:r>
              <a:rPr lang="de-DE" dirty="0" err="1"/>
              <a:t>Years</a:t>
            </a:r>
            <a:r>
              <a:rPr lang="de-DE" dirty="0"/>
              <a:t> in </a:t>
            </a:r>
            <a:r>
              <a:rPr lang="de-DE" dirty="0" err="1"/>
              <a:t>field</a:t>
            </a:r>
            <a:r>
              <a:rPr lang="de-DE" dirty="0"/>
              <a:t>		: 8</a:t>
            </a:r>
          </a:p>
          <a:p>
            <a:pPr marL="457200" lvl="1" indent="0">
              <a:buNone/>
            </a:pPr>
            <a:r>
              <a:rPr lang="de-DE" dirty="0"/>
              <a:t>Technologies	: {PowerShell, </a:t>
            </a:r>
            <a:r>
              <a:rPr lang="de-DE" dirty="0" err="1"/>
              <a:t>DevOps</a:t>
            </a:r>
            <a:r>
              <a:rPr lang="de-DE" dirty="0"/>
              <a:t>, DSC, </a:t>
            </a:r>
            <a:r>
              <a:rPr lang="de-DE" dirty="0" err="1"/>
              <a:t>Active</a:t>
            </a:r>
            <a:r>
              <a:rPr lang="de-DE" dirty="0"/>
              <a:t> Directory}</a:t>
            </a:r>
          </a:p>
          <a:p>
            <a:pPr marL="457200" lvl="1" indent="0">
              <a:buNone/>
            </a:pPr>
            <a:r>
              <a:rPr lang="de-DE" dirty="0"/>
              <a:t>Hobbies        		: {</a:t>
            </a:r>
            <a:r>
              <a:rPr lang="de-DE" dirty="0" err="1"/>
              <a:t>Travelling</a:t>
            </a:r>
            <a:r>
              <a:rPr lang="de-DE" dirty="0"/>
              <a:t>, </a:t>
            </a:r>
            <a:r>
              <a:rPr lang="de-DE" dirty="0" err="1"/>
              <a:t>Brewing</a:t>
            </a:r>
            <a:r>
              <a:rPr lang="de-DE" dirty="0"/>
              <a:t>, Coding, </a:t>
            </a:r>
            <a:r>
              <a:rPr lang="de-DE" dirty="0" err="1"/>
              <a:t>Hiking</a:t>
            </a:r>
            <a:r>
              <a:rPr lang="de-DE" dirty="0"/>
              <a:t>}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about_Author</a:t>
            </a:r>
          </a:p>
        </p:txBody>
      </p:sp>
    </p:spTree>
    <p:extLst>
      <p:ext uri="{BB962C8B-B14F-4D97-AF65-F5344CB8AC3E}">
        <p14:creationId xmlns:p14="http://schemas.microsoft.com/office/powerpoint/2010/main" val="178319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/>
              <a:t>PS C:\Users\raandree&gt; Get-Introduction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Name					: Raimund Andrée</a:t>
            </a:r>
          </a:p>
          <a:p>
            <a:pPr marL="457200" lvl="1" indent="0">
              <a:buNone/>
            </a:pPr>
            <a:r>
              <a:rPr lang="en-US" dirty="0"/>
              <a:t>Born					: 1978-07-31</a:t>
            </a:r>
          </a:p>
          <a:p>
            <a:pPr marL="457200" lvl="1" indent="0">
              <a:buNone/>
            </a:pPr>
            <a:r>
              <a:rPr lang="en-US" dirty="0"/>
              <a:t>Profession			: PFE @ Microsoft Germany</a:t>
            </a:r>
          </a:p>
          <a:p>
            <a:pPr marL="457200" lvl="1" indent="0">
              <a:buNone/>
            </a:pPr>
            <a:r>
              <a:rPr lang="en-US" dirty="0"/>
              <a:t>Years in Field	: 23</a:t>
            </a:r>
          </a:p>
          <a:p>
            <a:pPr marL="457200" lvl="1" indent="0">
              <a:buNone/>
            </a:pPr>
            <a:r>
              <a:rPr lang="en-US" dirty="0"/>
              <a:t>Technologies	: {PowerShell, DevOps, DSC, Active 									Directory}</a:t>
            </a:r>
          </a:p>
          <a:p>
            <a:pPr marL="457200" lvl="1" indent="0">
              <a:buNone/>
            </a:pPr>
            <a:r>
              <a:rPr lang="en-US" dirty="0"/>
              <a:t>Hobbies        : {Travelling to high so called											risk countries, Coding, Hiking}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about_Author</a:t>
            </a:r>
          </a:p>
        </p:txBody>
      </p:sp>
    </p:spTree>
    <p:extLst>
      <p:ext uri="{BB962C8B-B14F-4D97-AF65-F5344CB8AC3E}">
        <p14:creationId xmlns:p14="http://schemas.microsoft.com/office/powerpoint/2010/main" val="400054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0" y="6393575"/>
            <a:ext cx="9144000" cy="464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472" y="6618715"/>
            <a:ext cx="216024" cy="210606"/>
          </a:xfrm>
          <a:prstGeom prst="rect">
            <a:avLst/>
          </a:prstGeom>
        </p:spPr>
      </p:pic>
      <p:sp>
        <p:nvSpPr>
          <p:cNvPr id="17" name="Rechteck 16"/>
          <p:cNvSpPr/>
          <p:nvPr/>
        </p:nvSpPr>
        <p:spPr>
          <a:xfrm>
            <a:off x="0" y="0"/>
            <a:ext cx="9144000" cy="6540797"/>
          </a:xfrm>
          <a:prstGeom prst="rect">
            <a:avLst/>
          </a:prstGeom>
          <a:solidFill>
            <a:srgbClr val="011F5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88640"/>
            <a:ext cx="2160240" cy="2160416"/>
          </a:xfrm>
          <a:prstGeom prst="rect">
            <a:avLst/>
          </a:prstGeom>
        </p:spPr>
      </p:pic>
      <p:sp>
        <p:nvSpPr>
          <p:cNvPr id="4" name="Titel 1"/>
          <p:cNvSpPr txBox="1">
            <a:spLocks/>
          </p:cNvSpPr>
          <p:nvPr/>
        </p:nvSpPr>
        <p:spPr>
          <a:xfrm>
            <a:off x="755576" y="2925032"/>
            <a:ext cx="7704856" cy="20881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Build an immutable application infrastructure with Nano Server, PowerShell DSC, and the</a:t>
            </a:r>
          </a:p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release pipeline </a:t>
            </a:r>
            <a:endParaRPr lang="de-DE" sz="3600" dirty="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971600" y="5589240"/>
            <a:ext cx="7772400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 sz="2400" dirty="0">
                <a:solidFill>
                  <a:schemeClr val="bg1"/>
                </a:solidFill>
                <a:effectLst/>
                <a:latin typeface="+mn-lt"/>
              </a:rPr>
              <a:t>Ravikanth Chaganti</a:t>
            </a: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4355976" y="1922037"/>
            <a:ext cx="643878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2017</a:t>
            </a:r>
            <a:endParaRPr lang="de-DE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358" y="6631618"/>
            <a:ext cx="1274481" cy="1848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22" y="6640190"/>
            <a:ext cx="502533" cy="167657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96" y="6490644"/>
            <a:ext cx="1048245" cy="466748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80" y="6504881"/>
            <a:ext cx="876550" cy="438275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082" y="6663423"/>
            <a:ext cx="787735" cy="121190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0" y="6393575"/>
            <a:ext cx="9144000" cy="464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11F5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1"/>
          <p:cNvSpPr txBox="1">
            <a:spLocks/>
          </p:cNvSpPr>
          <p:nvPr/>
        </p:nvSpPr>
        <p:spPr>
          <a:xfrm>
            <a:off x="681471" y="2410824"/>
            <a:ext cx="7704856" cy="17469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Hands-On JEA</a:t>
            </a:r>
            <a:endParaRPr lang="de-DE" sz="3600" dirty="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" name="Titel 1"/>
          <p:cNvSpPr txBox="1">
            <a:spLocks/>
          </p:cNvSpPr>
          <p:nvPr/>
        </p:nvSpPr>
        <p:spPr>
          <a:xfrm>
            <a:off x="755576" y="3356991"/>
            <a:ext cx="7772400" cy="33724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+mn-lt"/>
              </a:rPr>
              <a:t>We want to give you the chance to introduce and advertise yourself. Use the space inside this text box with a bio, picture, personal email, as you like.</a:t>
            </a:r>
          </a:p>
          <a:p>
            <a:pPr algn="ctr" fontAlgn="auto"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effectLst/>
              <a:latin typeface="+mn-lt"/>
            </a:endParaRPr>
          </a:p>
          <a:p>
            <a:pPr algn="ctr" fontAlgn="auto"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+mn-lt"/>
              </a:rPr>
              <a:t>This is strictly personal, do not abuse as free advertisement for your employer or other 3</a:t>
            </a:r>
            <a:r>
              <a:rPr lang="en-US" sz="2400" baseline="30000" dirty="0">
                <a:solidFill>
                  <a:schemeClr val="bg1"/>
                </a:solidFill>
                <a:effectLst/>
                <a:latin typeface="+mn-lt"/>
              </a:rPr>
              <a:t>rd</a:t>
            </a:r>
            <a:r>
              <a:rPr lang="en-US" sz="2400" dirty="0">
                <a:solidFill>
                  <a:schemeClr val="bg1"/>
                </a:solidFill>
                <a:effectLst/>
                <a:latin typeface="+mn-lt"/>
              </a:rPr>
              <a:t> party.</a:t>
            </a:r>
          </a:p>
          <a:p>
            <a:pPr algn="ctr" fontAlgn="auto">
              <a:spcAft>
                <a:spcPts val="0"/>
              </a:spcAft>
            </a:pPr>
            <a:endParaRPr lang="de-DE" sz="2400" dirty="0">
              <a:solidFill>
                <a:schemeClr val="bg1"/>
              </a:solidFill>
              <a:effectLst/>
              <a:latin typeface="+mn-lt"/>
            </a:endParaRPr>
          </a:p>
          <a:p>
            <a:pPr algn="ctr" fontAlgn="auto">
              <a:spcAft>
                <a:spcPts val="0"/>
              </a:spcAft>
            </a:pP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While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you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can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say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that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you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are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working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for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company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ABC,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you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cannot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say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that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ABC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is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a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wonderful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company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providing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the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worlds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‘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best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services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for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XYZ.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While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you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can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show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your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email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address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, do not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use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a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company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generic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email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address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like sales@xyz.com</a:t>
            </a:r>
            <a:endParaRPr lang="en-US" sz="1800" dirty="0"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481052"/>
            <a:ext cx="1537311" cy="13415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5BE712-1C0A-47A9-803C-852DE5EF360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71" y="3059061"/>
            <a:ext cx="7778961" cy="366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54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0" y="6393575"/>
            <a:ext cx="9144000" cy="464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472" y="6618715"/>
            <a:ext cx="216024" cy="210606"/>
          </a:xfrm>
          <a:prstGeom prst="rect">
            <a:avLst/>
          </a:prstGeom>
        </p:spPr>
      </p:pic>
      <p:sp>
        <p:nvSpPr>
          <p:cNvPr id="17" name="Rechteck 16"/>
          <p:cNvSpPr/>
          <p:nvPr/>
        </p:nvSpPr>
        <p:spPr>
          <a:xfrm>
            <a:off x="0" y="0"/>
            <a:ext cx="9144000" cy="6540797"/>
          </a:xfrm>
          <a:prstGeom prst="rect">
            <a:avLst/>
          </a:prstGeom>
          <a:solidFill>
            <a:srgbClr val="011F5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88640"/>
            <a:ext cx="2160240" cy="2160416"/>
          </a:xfrm>
          <a:prstGeom prst="rect">
            <a:avLst/>
          </a:prstGeom>
        </p:spPr>
      </p:pic>
      <p:sp>
        <p:nvSpPr>
          <p:cNvPr id="4" name="Titel 1"/>
          <p:cNvSpPr txBox="1">
            <a:spLocks/>
          </p:cNvSpPr>
          <p:nvPr/>
        </p:nvSpPr>
        <p:spPr>
          <a:xfrm>
            <a:off x="755576" y="2925032"/>
            <a:ext cx="7704856" cy="20881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Build an immutable application infrastructure with Nano Server, PowerShell DSC, and the</a:t>
            </a:r>
          </a:p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release pipeline </a:t>
            </a:r>
            <a:endParaRPr lang="de-DE" sz="3600" dirty="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971600" y="5589240"/>
            <a:ext cx="7772400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 sz="2400" dirty="0">
                <a:solidFill>
                  <a:schemeClr val="bg1"/>
                </a:solidFill>
                <a:effectLst/>
                <a:latin typeface="+mn-lt"/>
              </a:rPr>
              <a:t>Ravikanth Chaganti</a:t>
            </a: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4355976" y="1922037"/>
            <a:ext cx="643878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2017</a:t>
            </a:r>
            <a:endParaRPr lang="de-DE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358" y="6631618"/>
            <a:ext cx="1274481" cy="1848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22" y="6640190"/>
            <a:ext cx="502533" cy="167657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96" y="6490644"/>
            <a:ext cx="1048245" cy="466748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80" y="6504881"/>
            <a:ext cx="876550" cy="438275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082" y="6663423"/>
            <a:ext cx="787735" cy="121190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0" y="6393575"/>
            <a:ext cx="9144000" cy="464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11F5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1"/>
          <p:cNvSpPr txBox="1">
            <a:spLocks/>
          </p:cNvSpPr>
          <p:nvPr/>
        </p:nvSpPr>
        <p:spPr>
          <a:xfrm>
            <a:off x="755576" y="3357080"/>
            <a:ext cx="7704856" cy="17469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Hands-On JEA</a:t>
            </a:r>
            <a:endParaRPr lang="de-DE" sz="3600" dirty="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" name="Titel 1"/>
          <p:cNvSpPr txBox="1">
            <a:spLocks/>
          </p:cNvSpPr>
          <p:nvPr/>
        </p:nvSpPr>
        <p:spPr>
          <a:xfrm>
            <a:off x="755576" y="5949280"/>
            <a:ext cx="7772400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 sz="2400" dirty="0">
                <a:solidFill>
                  <a:schemeClr val="bg1"/>
                </a:solidFill>
                <a:effectLst/>
                <a:latin typeface="+mn-lt"/>
              </a:rPr>
              <a:t>Jan-Hendrik Peters, Raimund Andrée</a:t>
            </a:r>
          </a:p>
        </p:txBody>
      </p:sp>
      <p:sp>
        <p:nvSpPr>
          <p:cNvPr id="23" name="Titel 1"/>
          <p:cNvSpPr txBox="1">
            <a:spLocks/>
          </p:cNvSpPr>
          <p:nvPr/>
        </p:nvSpPr>
        <p:spPr>
          <a:xfrm>
            <a:off x="4211960" y="1885245"/>
            <a:ext cx="643878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2018</a:t>
            </a:r>
            <a:endParaRPr lang="de-DE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263" y="4367590"/>
            <a:ext cx="785481" cy="1213196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481052"/>
            <a:ext cx="1537311" cy="134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03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basics</a:t>
            </a:r>
            <a:endParaRPr lang="de-DE" dirty="0"/>
          </a:p>
          <a:p>
            <a:r>
              <a:rPr lang="de-DE" dirty="0"/>
              <a:t>DSC </a:t>
            </a:r>
            <a:r>
              <a:rPr lang="de-DE" dirty="0" err="1"/>
              <a:t>Node</a:t>
            </a:r>
            <a:r>
              <a:rPr lang="de-DE" dirty="0"/>
              <a:t> Registration </a:t>
            </a:r>
            <a:r>
              <a:rPr lang="de-DE" dirty="0" err="1"/>
              <a:t>Endpoint</a:t>
            </a:r>
            <a:endParaRPr lang="de-DE" dirty="0"/>
          </a:p>
          <a:p>
            <a:r>
              <a:rPr lang="de-DE" dirty="0"/>
              <a:t>Offline Domain </a:t>
            </a:r>
            <a:r>
              <a:rPr lang="de-DE" dirty="0" err="1"/>
              <a:t>Join</a:t>
            </a:r>
            <a:r>
              <a:rPr lang="de-DE" dirty="0"/>
              <a:t> </a:t>
            </a:r>
            <a:r>
              <a:rPr lang="de-DE" dirty="0" err="1"/>
              <a:t>Endpoint</a:t>
            </a:r>
            <a:endParaRPr lang="de-DE" dirty="0"/>
          </a:p>
          <a:p>
            <a:r>
              <a:rPr lang="de-DE" dirty="0"/>
              <a:t>Password-</a:t>
            </a:r>
            <a:r>
              <a:rPr lang="de-DE" dirty="0" err="1"/>
              <a:t>serving</a:t>
            </a:r>
            <a:r>
              <a:rPr lang="de-DE" dirty="0"/>
              <a:t> </a:t>
            </a:r>
            <a:r>
              <a:rPr lang="de-DE" dirty="0" err="1"/>
              <a:t>Endpoint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25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187BB6-09D3-4CC2-89AE-2E9136469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Extension to </a:t>
            </a:r>
            <a:r>
              <a:rPr lang="de-DE" dirty="0" err="1"/>
              <a:t>SessionConfiguration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dawn</a:t>
            </a:r>
            <a:r>
              <a:rPr lang="de-DE" dirty="0"/>
              <a:t> of time</a:t>
            </a:r>
          </a:p>
          <a:p>
            <a:r>
              <a:rPr lang="de-DE" dirty="0" err="1"/>
              <a:t>Adds</a:t>
            </a:r>
            <a:r>
              <a:rPr lang="de-DE" dirty="0"/>
              <a:t> RBAC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anything</a:t>
            </a:r>
            <a:endParaRPr lang="de-DE" dirty="0"/>
          </a:p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properly</a:t>
            </a:r>
            <a:r>
              <a:rPr lang="de-DE" dirty="0"/>
              <a:t>, </a:t>
            </a:r>
            <a:r>
              <a:rPr lang="de-DE" dirty="0" err="1"/>
              <a:t>restricts</a:t>
            </a:r>
            <a:r>
              <a:rPr lang="de-DE" dirty="0"/>
              <a:t> </a:t>
            </a:r>
            <a:r>
              <a:rPr lang="de-DE" dirty="0" err="1"/>
              <a:t>capabilities</a:t>
            </a:r>
            <a:r>
              <a:rPr lang="de-DE" dirty="0"/>
              <a:t> of </a:t>
            </a:r>
            <a:r>
              <a:rPr lang="de-DE" dirty="0" err="1"/>
              <a:t>connected</a:t>
            </a:r>
            <a:r>
              <a:rPr lang="de-DE" dirty="0"/>
              <a:t> </a:t>
            </a:r>
            <a:r>
              <a:rPr lang="de-DE" dirty="0" err="1"/>
              <a:t>users</a:t>
            </a:r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E29C59-5D33-4BC0-9A84-453DEABD2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basics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12826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48C9FDE-7AC2-45B2-827B-05C4BE5C4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 </a:t>
            </a:r>
            <a:r>
              <a:rPr lang="de-DE" dirty="0" err="1"/>
              <a:t>Tbsp</a:t>
            </a:r>
            <a:r>
              <a:rPr lang="de-DE" dirty="0"/>
              <a:t> of </a:t>
            </a:r>
            <a:r>
              <a:rPr lang="de-DE" dirty="0" err="1"/>
              <a:t>RemoteSessionConfigurationFile</a:t>
            </a:r>
            <a:endParaRPr lang="de-DE" dirty="0"/>
          </a:p>
          <a:p>
            <a:r>
              <a:rPr lang="de-DE" dirty="0"/>
              <a:t>Add </a:t>
            </a:r>
            <a:r>
              <a:rPr lang="de-DE" dirty="0" err="1"/>
              <a:t>RoleCapabilitiesFile</a:t>
            </a:r>
            <a:r>
              <a:rPr lang="de-DE" dirty="0"/>
              <a:t> to taste</a:t>
            </a:r>
          </a:p>
          <a:p>
            <a:r>
              <a:rPr lang="de-DE" dirty="0"/>
              <a:t>Cook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PSSessionConfiguration</a:t>
            </a: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DFDECB-F98A-4813-A6A4-5836ADAA7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basics</a:t>
            </a:r>
            <a:r>
              <a:rPr lang="de-DE" dirty="0"/>
              <a:t> - recipe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2739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07BC2C-9160-44F1-AEAC-91FCA77C1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New-</a:t>
            </a:r>
            <a:r>
              <a:rPr lang="en-GB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PSSessionConfigurationFile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-Path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A2BE2"/>
                </a:solidFill>
                <a:latin typeface="Lucida Console" panose="020B0609040504020204" pitchFamily="49" charset="0"/>
              </a:rPr>
              <a:t>.\</a:t>
            </a:r>
            <a:r>
              <a:rPr lang="en-GB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MyConfiguration.pssc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SessionType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RestrictedRemoteServer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`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RoleDefinitions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@{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'</a:t>
            </a:r>
            <a:r>
              <a:rPr lang="en-GB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contoso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\Group1'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@{</a:t>
            </a:r>
            <a:r>
              <a:rPr lang="en-GB" dirty="0" err="1">
                <a:solidFill>
                  <a:prstClr val="black"/>
                </a:solidFill>
                <a:latin typeface="Lucida Console" panose="020B0609040504020204" pitchFamily="49" charset="0"/>
              </a:rPr>
              <a:t>RoleCapabilities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'D:\Role1.psrc'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'</a:t>
            </a:r>
            <a:r>
              <a:rPr lang="en-GB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contoso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\Group2'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@{</a:t>
            </a:r>
            <a:r>
              <a:rPr lang="en-GB" dirty="0" err="1">
                <a:solidFill>
                  <a:prstClr val="black"/>
                </a:solidFill>
                <a:latin typeface="Lucida Console" panose="020B0609040504020204" pitchFamily="49" charset="0"/>
              </a:rPr>
              <a:t>RoleCapabilities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'D:\Role2.psrc'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}</a:t>
            </a:r>
          </a:p>
          <a:p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New-</a:t>
            </a:r>
            <a:r>
              <a:rPr lang="en-US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PSRoleCapabilityFile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-Path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D:\Role1.psrc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VisibleCmdlets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Get-</a:t>
            </a:r>
            <a:r>
              <a:rPr lang="en-US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Service</a:t>
            </a:r>
            <a:r>
              <a:rPr lang="en-US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r>
              <a:rPr lang="en-US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Get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-Process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New-</a:t>
            </a:r>
            <a:r>
              <a:rPr lang="en-US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PSRoleCapabilityFile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-Path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D:\Role2.psrc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VisibleCmdlets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New-</a:t>
            </a:r>
            <a:r>
              <a:rPr lang="en-US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Service</a:t>
            </a:r>
            <a:r>
              <a:rPr lang="en-US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r>
              <a:rPr lang="en-US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Get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Service</a:t>
            </a:r>
            <a:r>
              <a:rPr lang="en-US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r>
              <a:rPr lang="en-US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Set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-Service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Register-</a:t>
            </a:r>
            <a:r>
              <a:rPr lang="en-GB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PSSessionConfiguration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-Path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A2BE2"/>
                </a:solidFill>
                <a:latin typeface="Lucida Console" panose="020B0609040504020204" pitchFamily="49" charset="0"/>
              </a:rPr>
              <a:t>.\</a:t>
            </a:r>
            <a:r>
              <a:rPr lang="en-GB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MyConfiguration.pssc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-Force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MyNewEndpoint</a:t>
            </a:r>
            <a:endParaRPr lang="en-GB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Enter-</a:t>
            </a:r>
            <a:r>
              <a:rPr lang="en-GB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PSSession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ConfigurationName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MyNewEndpoint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ComputerName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someMachine</a:t>
            </a:r>
            <a:r>
              <a:rPr lang="en-GB" dirty="0">
                <a:solidFill>
                  <a:srgbClr val="8A2BE2"/>
                </a:solidFill>
                <a:latin typeface="Lucida Console" panose="020B0609040504020204" pitchFamily="49" charset="0"/>
              </a:rPr>
              <a:t> </a:t>
            </a: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58693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DSC </a:t>
            </a:r>
            <a:r>
              <a:rPr lang="de-DE" dirty="0" err="1"/>
              <a:t>Node</a:t>
            </a:r>
            <a:r>
              <a:rPr lang="de-DE" dirty="0"/>
              <a:t> Registration </a:t>
            </a:r>
            <a:r>
              <a:rPr lang="de-DE" dirty="0" err="1"/>
              <a:t>Endpoint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Comfortably</a:t>
            </a:r>
            <a:r>
              <a:rPr lang="de-DE" dirty="0"/>
              <a:t> </a:t>
            </a:r>
            <a:r>
              <a:rPr lang="de-DE" dirty="0" err="1"/>
              <a:t>register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nodes</a:t>
            </a:r>
            <a:r>
              <a:rPr lang="de-DE" dirty="0"/>
              <a:t> with </a:t>
            </a:r>
            <a:r>
              <a:rPr lang="de-DE" dirty="0" err="1"/>
              <a:t>your</a:t>
            </a:r>
            <a:r>
              <a:rPr lang="de-DE" dirty="0"/>
              <a:t> DSC pull </a:t>
            </a:r>
            <a:r>
              <a:rPr lang="de-DE" dirty="0" err="1"/>
              <a:t>server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084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Offline </a:t>
            </a:r>
            <a:r>
              <a:rPr lang="de-DE" dirty="0" err="1"/>
              <a:t>domain</a:t>
            </a:r>
            <a:r>
              <a:rPr lang="de-DE" dirty="0"/>
              <a:t> </a:t>
            </a:r>
            <a:r>
              <a:rPr lang="de-DE" dirty="0" err="1"/>
              <a:t>join</a:t>
            </a:r>
            <a:endParaRPr lang="de-DE" dirty="0"/>
          </a:p>
          <a:p>
            <a:endParaRPr lang="de-DE" dirty="0"/>
          </a:p>
          <a:p>
            <a:r>
              <a:rPr lang="de-DE" dirty="0"/>
              <a:t>Need to </a:t>
            </a:r>
            <a:r>
              <a:rPr lang="de-DE" dirty="0" err="1"/>
              <a:t>transfer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odj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and </a:t>
            </a:r>
            <a:r>
              <a:rPr lang="de-DE" dirty="0" err="1"/>
              <a:t>execute</a:t>
            </a:r>
            <a:r>
              <a:rPr lang="de-DE" dirty="0"/>
              <a:t> an offline </a:t>
            </a:r>
            <a:r>
              <a:rPr lang="de-DE" dirty="0" err="1"/>
              <a:t>domain</a:t>
            </a:r>
            <a:r>
              <a:rPr lang="de-DE" dirty="0"/>
              <a:t> </a:t>
            </a:r>
            <a:r>
              <a:rPr lang="de-DE" dirty="0" err="1"/>
              <a:t>join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23834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ww.IT-Visions.de">
  <a:themeElements>
    <a:clrScheme name="www.IT-Visions.d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70C0"/>
      </a:hlink>
      <a:folHlink>
        <a:srgbClr val="B2B2B2"/>
      </a:folHlink>
    </a:clrScheme>
    <a:fontScheme name="Präsentation IT-Objec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Dag name="">
              <a:cont type="tree" name="">
                <a:effect ref="fillLine"/>
                <a:outerShdw dist="38100" dir="13500000" algn="br">
                  <a:schemeClr val="bg1">
                    <a:lumMod val="200000"/>
                    <a:satMod val="200000"/>
                  </a:schemeClr>
                </a:outerShdw>
              </a:cont>
              <a:cont type="tree" name="">
                <a:effect ref="fillLine"/>
                <a:outerShdw dist="38100" dir="2700000" algn="tl">
                  <a:schemeClr val="bg1">
                    <a:lumMod val="60000"/>
                    <a:satMod val="60000"/>
                  </a:schemeClr>
                </a:outerShdw>
              </a:cont>
              <a:effect ref="fillLine"/>
            </a:effectDag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Dag name="">
              <a:cont type="tree" name="">
                <a:effect ref="fillLine"/>
                <a:outerShdw dist="38100" dir="13500000" algn="br">
                  <a:schemeClr val="bg1">
                    <a:lumMod val="200000"/>
                    <a:satMod val="200000"/>
                  </a:schemeClr>
                </a:outerShdw>
              </a:cont>
              <a:cont type="tree" name="">
                <a:effect ref="fillLine"/>
                <a:outerShdw dist="38100" dir="2700000" algn="tl">
                  <a:schemeClr val="bg1">
                    <a:lumMod val="60000"/>
                    <a:satMod val="60000"/>
                  </a:schemeClr>
                </a:outerShdw>
              </a:cont>
              <a:effect ref="fillLine"/>
            </a:effectDag>
            <a:latin typeface="Tahoma" pitchFamily="34" charset="0"/>
          </a:defRPr>
        </a:defPPr>
      </a:lstStyle>
    </a:lnDef>
  </a:objectDefaults>
  <a:extraClrSchemeLst>
    <a:extraClrScheme>
      <a:clrScheme name="Präsentation IT-Objec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 IT-Object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ITV</Template>
  <TotalTime>0</TotalTime>
  <Words>551</Words>
  <Application>Microsoft Office PowerPoint</Application>
  <PresentationFormat>On-screen Show (4:3)</PresentationFormat>
  <Paragraphs>93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Lucida Console</vt:lpstr>
      <vt:lpstr>Segoe UI</vt:lpstr>
      <vt:lpstr>Segoe UI Black</vt:lpstr>
      <vt:lpstr>Tahoma</vt:lpstr>
      <vt:lpstr>www.IT-Visions.de</vt:lpstr>
      <vt:lpstr>Custom Design</vt:lpstr>
      <vt:lpstr>Benutzerdefiniertes Design</vt:lpstr>
      <vt:lpstr>PowerPoint Presentation</vt:lpstr>
      <vt:lpstr>PowerPoint Presentation</vt:lpstr>
      <vt:lpstr>PowerPoint Presentation</vt:lpstr>
      <vt:lpstr>Agenda</vt:lpstr>
      <vt:lpstr>The basics</vt:lpstr>
      <vt:lpstr>The basics - recipe</vt:lpstr>
      <vt:lpstr>PowerPoint Presentation</vt:lpstr>
      <vt:lpstr>Demo</vt:lpstr>
      <vt:lpstr>Demo</vt:lpstr>
      <vt:lpstr>Demo</vt:lpstr>
      <vt:lpstr>Summary</vt:lpstr>
      <vt:lpstr>Next Steps</vt:lpstr>
      <vt:lpstr>Questions?</vt:lpstr>
      <vt:lpstr>about_Author</vt:lpstr>
      <vt:lpstr>about_Author</vt:lpstr>
    </vt:vector>
  </TitlesOfParts>
  <Manager>Dr. Tobias Weltner</Manager>
  <Company>www.powershell.de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Thema Untertitel</dc:title>
  <dc:subject>PowerShell Konferenz</dc:subject>
  <dc:creator>Dr. Tobias Weltner</dc:creator>
  <dc:description>(C) Dr. Tobias Weltner</dc:description>
  <cp:lastModifiedBy>Jan-Hendrik Peters</cp:lastModifiedBy>
  <cp:revision>197</cp:revision>
  <dcterms:created xsi:type="dcterms:W3CDTF">2007-07-20T07:41:41Z</dcterms:created>
  <dcterms:modified xsi:type="dcterms:W3CDTF">2018-04-17T13:26:26Z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igentümer">
    <vt:lpwstr>www.IT-Visions.de</vt:lpwstr>
  </property>
  <property fmtid="{D5CDD505-2E9C-101B-9397-08002B2CF9AE}" pid="3" name="Gegenstand">
    <vt:lpwstr>www.IT-Visions.de</vt:lpwstr>
  </property>
  <property fmtid="{D5CDD505-2E9C-101B-9397-08002B2CF9AE}" pid="4" name="Erstellt von">
    <vt:lpwstr>www.IT-Visions.de</vt:lpwstr>
  </property>
  <property fmtid="{D5CDD505-2E9C-101B-9397-08002B2CF9AE}" pid="5" name="Abteilung">
    <vt:lpwstr>www.IT-Visions.de</vt:lpwstr>
  </property>
  <property fmtid="{D5CDD505-2E9C-101B-9397-08002B2CF9AE}" pid="6" name="Kunde">
    <vt:lpwstr>www.IT-Visions.de</vt:lpwstr>
  </property>
  <property fmtid="{D5CDD505-2E9C-101B-9397-08002B2CF9AE}" pid="7" name="Verleger">
    <vt:lpwstr>www.IT-Visions.de</vt:lpwstr>
  </property>
  <property fmtid="{D5CDD505-2E9C-101B-9397-08002B2CF9AE}" pid="8" name="MSIP_Label_f42aa342-8706-4288-bd11-ebb85995028c_Enabled">
    <vt:lpwstr>True</vt:lpwstr>
  </property>
  <property fmtid="{D5CDD505-2E9C-101B-9397-08002B2CF9AE}" pid="9" name="MSIP_Label_f42aa342-8706-4288-bd11-ebb85995028c_SiteId">
    <vt:lpwstr>72f988bf-86f1-41af-91ab-2d7cd011db47</vt:lpwstr>
  </property>
  <property fmtid="{D5CDD505-2E9C-101B-9397-08002B2CF9AE}" pid="10" name="MSIP_Label_f42aa342-8706-4288-bd11-ebb85995028c_Owner">
    <vt:lpwstr>japete@microsoft.com</vt:lpwstr>
  </property>
  <property fmtid="{D5CDD505-2E9C-101B-9397-08002B2CF9AE}" pid="11" name="MSIP_Label_f42aa342-8706-4288-bd11-ebb85995028c_SetDate">
    <vt:lpwstr>2018-04-12T14:03:23.3293698Z</vt:lpwstr>
  </property>
  <property fmtid="{D5CDD505-2E9C-101B-9397-08002B2CF9AE}" pid="12" name="MSIP_Label_f42aa342-8706-4288-bd11-ebb85995028c_Name">
    <vt:lpwstr>General</vt:lpwstr>
  </property>
  <property fmtid="{D5CDD505-2E9C-101B-9397-08002B2CF9AE}" pid="13" name="MSIP_Label_f42aa342-8706-4288-bd11-ebb85995028c_Application">
    <vt:lpwstr>Microsoft Azure Information Protection</vt:lpwstr>
  </property>
  <property fmtid="{D5CDD505-2E9C-101B-9397-08002B2CF9AE}" pid="14" name="MSIP_Label_f42aa342-8706-4288-bd11-ebb85995028c_Extended_MSFT_Method">
    <vt:lpwstr>Automatic</vt:lpwstr>
  </property>
  <property fmtid="{D5CDD505-2E9C-101B-9397-08002B2CF9AE}" pid="15" name="Sensitivity">
    <vt:lpwstr>General</vt:lpwstr>
  </property>
</Properties>
</file>